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1" r:id="rId2"/>
    <p:sldId id="285" r:id="rId3"/>
    <p:sldId id="286" r:id="rId4"/>
    <p:sldId id="29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2A8DEA3-5BFF-4DE4-95CF-BFD04230C717}">
          <p14:sldIdLst>
            <p14:sldId id="291"/>
            <p14:sldId id="285"/>
            <p14:sldId id="286"/>
            <p14:sldId id="29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2352"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Maine State Innovation Model Quarterly Report</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754A38-63AB-4063-AA76-C26729F9C258}" type="datetimeFigureOut">
              <a:rPr lang="en-US" smtClean="0"/>
              <a:t>2/25/14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E1F4AE-159C-460E-B29E-5B7061A3918D}" type="slidenum">
              <a:rPr lang="en-US" smtClean="0"/>
              <a:t>‹#›</a:t>
            </a:fld>
            <a:endParaRPr lang="en-US"/>
          </a:p>
        </p:txBody>
      </p:sp>
    </p:spTree>
    <p:extLst>
      <p:ext uri="{BB962C8B-B14F-4D97-AF65-F5344CB8AC3E}">
        <p14:creationId xmlns:p14="http://schemas.microsoft.com/office/powerpoint/2010/main" val="259810982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Maine State Innovation Model Quarterly Report</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6D82DC-9E69-4970-AE1D-E3A49B3E08D5}" type="datetimeFigureOut">
              <a:rPr lang="en-US" smtClean="0"/>
              <a:t>2/25/14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8DAE05-8811-4DD9-AA30-7AB753988FA2}" type="slidenum">
              <a:rPr lang="en-US" smtClean="0"/>
              <a:t>‹#›</a:t>
            </a:fld>
            <a:endParaRPr lang="en-US"/>
          </a:p>
        </p:txBody>
      </p:sp>
    </p:spTree>
    <p:extLst>
      <p:ext uri="{BB962C8B-B14F-4D97-AF65-F5344CB8AC3E}">
        <p14:creationId xmlns:p14="http://schemas.microsoft.com/office/powerpoint/2010/main" val="129941006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F7AE5F-1ECF-4BAF-BFC8-EA70296C1E85}"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220402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17A0A4-0EB9-4CE4-A423-AA8E46CBE506}"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407128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81D4D-1E49-4EE3-A8DD-7FC5E62708B6}"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4056662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AA913E-3126-4D3D-A2D6-E615922254FF}"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29280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98B3E6-9EB9-43A5-8B7F-32E044F7F3AB}"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638283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1EF386-F298-4A95-8D3E-54B0E5E183BE}" type="datetime1">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1222433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775EBB-9BB3-4EF5-AFC1-F01DD8C05F04}" type="datetime1">
              <a:rPr lang="en-US" smtClean="0"/>
              <a:t>2/25/14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3560141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FE1B8D-6F44-4F6B-8129-5DD674773D01}" type="datetime1">
              <a:rPr lang="en-US" smtClean="0"/>
              <a:t>2/25/14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273843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2C78E-4656-4D59-AC0F-EB243A157DB5}" type="datetime1">
              <a:rPr lang="en-US" smtClean="0"/>
              <a:t>2/25/14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215043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B3FC2-B9B4-44F6-B262-A59321BD1BD5}" type="datetime1">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976997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AE4BCF-799C-4159-BA90-DEDEC0969A81}" type="datetime1">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6880352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39787-777E-4FA4-9786-E99E855D5B62}" type="datetime1">
              <a:rPr lang="en-US" smtClean="0"/>
              <a:t>2/25/14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F39FD-BE67-4CEB-A95F-2426F157934E}" type="slidenum">
              <a:rPr lang="en-US" smtClean="0"/>
              <a:t>‹#›</a:t>
            </a:fld>
            <a:endParaRPr lang="en-US"/>
          </a:p>
        </p:txBody>
      </p:sp>
    </p:spTree>
    <p:extLst>
      <p:ext uri="{BB962C8B-B14F-4D97-AF65-F5344CB8AC3E}">
        <p14:creationId xmlns:p14="http://schemas.microsoft.com/office/powerpoint/2010/main" val="2410280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SIM </a:t>
            </a:r>
            <a:r>
              <a:rPr lang="en-US" dirty="0" err="1" smtClean="0"/>
              <a:t>MaineCare</a:t>
            </a:r>
            <a:r>
              <a:rPr lang="en-US" dirty="0" smtClean="0"/>
              <a:t> Quarterly Status Report</a:t>
            </a:r>
            <a:endParaRPr lang="en-US" dirty="0"/>
          </a:p>
        </p:txBody>
      </p:sp>
      <p:sp>
        <p:nvSpPr>
          <p:cNvPr id="6" name="Subtitle 5"/>
          <p:cNvSpPr>
            <a:spLocks noGrp="1"/>
          </p:cNvSpPr>
          <p:nvPr>
            <p:ph type="subTitle" idx="1"/>
          </p:nvPr>
        </p:nvSpPr>
        <p:spPr/>
        <p:txBody>
          <a:bodyPr/>
          <a:lstStyle/>
          <a:p>
            <a:r>
              <a:rPr lang="en-US" dirty="0" smtClean="0"/>
              <a:t>FFY Q1, 2014</a:t>
            </a:r>
            <a:endParaRPr lang="en-US" dirty="0"/>
          </a:p>
        </p:txBody>
      </p:sp>
      <p:sp>
        <p:nvSpPr>
          <p:cNvPr id="4" name="Slide Number Placeholder 3"/>
          <p:cNvSpPr>
            <a:spLocks noGrp="1"/>
          </p:cNvSpPr>
          <p:nvPr>
            <p:ph type="sldNum" sz="quarter" idx="12"/>
          </p:nvPr>
        </p:nvSpPr>
        <p:spPr/>
        <p:txBody>
          <a:bodyPr/>
          <a:lstStyle/>
          <a:p>
            <a:fld id="{555F39FD-BE67-4CEB-A95F-2426F157934E}" type="slidenum">
              <a:rPr lang="en-US" smtClean="0"/>
              <a:t>1</a:t>
            </a:fld>
            <a:endParaRPr lang="en-US"/>
          </a:p>
        </p:txBody>
      </p:sp>
    </p:spTree>
    <p:extLst>
      <p:ext uri="{BB962C8B-B14F-4D97-AF65-F5344CB8AC3E}">
        <p14:creationId xmlns:p14="http://schemas.microsoft.com/office/powerpoint/2010/main" val="318509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000"/>
          </a:xfrm>
        </p:spPr>
        <p:txBody>
          <a:bodyPr>
            <a:normAutofit/>
          </a:bodyPr>
          <a:lstStyle/>
          <a:p>
            <a:r>
              <a:rPr lang="en-US" sz="1600" b="1" dirty="0"/>
              <a:t>SIM </a:t>
            </a:r>
            <a:r>
              <a:rPr lang="en-US" sz="1600" b="1" dirty="0" err="1" smtClean="0"/>
              <a:t>MaineCare</a:t>
            </a:r>
            <a:r>
              <a:rPr lang="en-US" sz="1600" b="1" dirty="0" smtClean="0"/>
              <a:t> Status</a:t>
            </a:r>
            <a:r>
              <a:rPr lang="en-US" sz="1600" dirty="0"/>
              <a:t/>
            </a:r>
            <a:br>
              <a:rPr lang="en-US" sz="1600" dirty="0"/>
            </a:br>
            <a:r>
              <a:rPr lang="en-US" sz="1600" dirty="0"/>
              <a:t>Driven </a:t>
            </a:r>
            <a:r>
              <a:rPr lang="en-US" sz="1600" dirty="0" smtClean="0"/>
              <a:t>by the Office of </a:t>
            </a:r>
            <a:r>
              <a:rPr lang="en-US" sz="1600" dirty="0" err="1" smtClean="0"/>
              <a:t>MaineCare</a:t>
            </a:r>
            <a:r>
              <a:rPr lang="en-US" sz="1600" dirty="0" smtClean="0"/>
              <a:t> Services</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74928028"/>
              </p:ext>
            </p:extLst>
          </p:nvPr>
        </p:nvGraphicFramePr>
        <p:xfrm>
          <a:off x="76200" y="609599"/>
          <a:ext cx="8915400" cy="5585090"/>
        </p:xfrm>
        <a:graphic>
          <a:graphicData uri="http://schemas.openxmlformats.org/drawingml/2006/table">
            <a:tbl>
              <a:tblPr firstRow="1" bandRow="1">
                <a:tableStyleId>{5C22544A-7EE6-4342-B048-85BDC9FD1C3A}</a:tableStyleId>
              </a:tblPr>
              <a:tblGrid>
                <a:gridCol w="4457700"/>
                <a:gridCol w="4457700"/>
              </a:tblGrid>
              <a:tr h="353744">
                <a:tc>
                  <a:txBody>
                    <a:bodyPr/>
                    <a:lstStyle/>
                    <a:p>
                      <a:r>
                        <a:rPr lang="en-US" dirty="0" smtClean="0"/>
                        <a:t>Overall </a:t>
                      </a:r>
                      <a:r>
                        <a:rPr lang="en-US" dirty="0" err="1" smtClean="0"/>
                        <a:t>MaineCare</a:t>
                      </a:r>
                      <a:r>
                        <a:rPr lang="en-US" baseline="0" dirty="0" smtClean="0"/>
                        <a:t> </a:t>
                      </a:r>
                      <a:r>
                        <a:rPr lang="en-US" dirty="0" smtClean="0"/>
                        <a:t>Status:</a:t>
                      </a:r>
                      <a:endParaRPr lang="en-US" dirty="0"/>
                    </a:p>
                  </a:txBody>
                  <a:tcPr/>
                </a:tc>
                <a:tc>
                  <a:txBody>
                    <a:bodyPr/>
                    <a:lstStyle/>
                    <a:p>
                      <a:r>
                        <a:rPr lang="en-US" dirty="0" smtClean="0">
                          <a:solidFill>
                            <a:schemeClr val="tx2">
                              <a:lumMod val="75000"/>
                            </a:schemeClr>
                          </a:solidFill>
                        </a:rPr>
                        <a:t>Yellow</a:t>
                      </a:r>
                      <a:endParaRPr lang="en-US" dirty="0">
                        <a:solidFill>
                          <a:schemeClr val="tx2">
                            <a:lumMod val="75000"/>
                          </a:schemeClr>
                        </a:solidFill>
                      </a:endParaRPr>
                    </a:p>
                  </a:txBody>
                  <a:tcPr>
                    <a:solidFill>
                      <a:srgbClr val="FFFF00"/>
                    </a:solidFill>
                  </a:tcPr>
                </a:tc>
              </a:tr>
              <a:tr h="3063241">
                <a:tc gridSpan="2">
                  <a:txBody>
                    <a:bodyPr/>
                    <a:lstStyle/>
                    <a:p>
                      <a:r>
                        <a:rPr lang="en-US" sz="1600" b="1" dirty="0" smtClean="0"/>
                        <a:t>Status Summary</a:t>
                      </a:r>
                    </a:p>
                    <a:p>
                      <a:endParaRPr lang="en-US"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effectLst/>
                          <a:latin typeface="+mn-lt"/>
                          <a:ea typeface="+mn-ea"/>
                          <a:cs typeface="+mn-cs"/>
                        </a:rPr>
                        <a:t> The overall risks to OMS completing and meeting its objectives is largely dependent on the work progress of the AG office. Recent progress is an improvement but we are cautious on this front. The BHH SPA was recently submitted to CMS after the AG review which took longer than anticipated. There is some risk with approval delay on the ACC SPA due to concerns with savings methodology but we hope to have those resolved to CMS satisfaction by 2/1. We appear to be 1 month lagging in our BH HH timeline with anticipated start date of 5/1 and not 4/1. At this point the ACC is not delayed but if further issues emerge from the AG office on contracts and approval of a rule we will need to adjust the timeline. We are feeling confident about resolving the saving methodology issues.</a:t>
                      </a:r>
                    </a:p>
                    <a:p>
                      <a:endParaRPr lang="en-US" sz="1800" kern="1200" dirty="0" smtClean="0">
                        <a:solidFill>
                          <a:schemeClr val="dk1"/>
                        </a:solidFill>
                        <a:effectLst/>
                        <a:latin typeface="+mn-lt"/>
                        <a:ea typeface="+mn-ea"/>
                        <a:cs typeface="+mn-cs"/>
                      </a:endParaRPr>
                    </a:p>
                    <a:p>
                      <a:endParaRPr lang="en-US" dirty="0"/>
                    </a:p>
                  </a:txBody>
                  <a:tcPr/>
                </a:tc>
                <a:tc hMerge="1">
                  <a:txBody>
                    <a:bodyPr/>
                    <a:lstStyle/>
                    <a:p>
                      <a:endParaRPr lang="en-US" dirty="0"/>
                    </a:p>
                  </a:txBody>
                  <a:tcPr/>
                </a:tc>
              </a:tr>
              <a:tr h="2140850">
                <a:tc gridSpan="2">
                  <a:txBody>
                    <a:bodyPr/>
                    <a:lstStyle/>
                    <a:p>
                      <a:r>
                        <a:rPr lang="en-US" sz="1400" b="1" dirty="0" smtClean="0"/>
                        <a:t>Risks/Issues</a:t>
                      </a:r>
                    </a:p>
                    <a:p>
                      <a:endParaRPr lang="en-US" sz="1400" b="1" dirty="0" smtClean="0"/>
                    </a:p>
                    <a:p>
                      <a:r>
                        <a:rPr lang="en-US" sz="1600" b="0" kern="1200" dirty="0" err="1" smtClean="0">
                          <a:solidFill>
                            <a:schemeClr val="dk1"/>
                          </a:solidFill>
                          <a:effectLst/>
                          <a:latin typeface="+mn-lt"/>
                          <a:ea typeface="+mn-ea"/>
                          <a:cs typeface="+mn-cs"/>
                        </a:rPr>
                        <a:t>Mainecare</a:t>
                      </a:r>
                      <a:r>
                        <a:rPr lang="en-US" sz="1600" b="0" kern="1200" dirty="0" smtClean="0">
                          <a:solidFill>
                            <a:schemeClr val="dk1"/>
                          </a:solidFill>
                          <a:effectLst/>
                          <a:latin typeface="+mn-lt"/>
                          <a:ea typeface="+mn-ea"/>
                          <a:cs typeface="+mn-cs"/>
                        </a:rPr>
                        <a:t> policy group is making headway with the AG office on the ACC rule, risks of AG delays continue but appear to be somewhat diminished.</a:t>
                      </a:r>
                    </a:p>
                    <a:p>
                      <a:endParaRPr lang="en-US" sz="1200" dirty="0"/>
                    </a:p>
                  </a:txBody>
                  <a:tcPr/>
                </a:tc>
                <a:tc hMerge="1">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2</a:t>
            </a:fld>
            <a:endParaRPr lang="en-US"/>
          </a:p>
        </p:txBody>
      </p:sp>
    </p:spTree>
    <p:extLst>
      <p:ext uri="{BB962C8B-B14F-4D97-AF65-F5344CB8AC3E}">
        <p14:creationId xmlns:p14="http://schemas.microsoft.com/office/powerpoint/2010/main" val="2809974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334"/>
            <a:ext cx="8229600" cy="1143000"/>
          </a:xfrm>
        </p:spPr>
        <p:txBody>
          <a:bodyPr>
            <a:normAutofit/>
          </a:bodyPr>
          <a:lstStyle/>
          <a:p>
            <a:r>
              <a:rPr lang="en-US" sz="1600" b="1" dirty="0" smtClean="0"/>
              <a:t>SIM </a:t>
            </a:r>
            <a:r>
              <a:rPr lang="en-US" sz="1600" b="1" dirty="0" err="1" smtClean="0"/>
              <a:t>MaineCare</a:t>
            </a:r>
            <a:r>
              <a:rPr lang="en-US" sz="1600" b="1" dirty="0" smtClean="0"/>
              <a:t> Status</a:t>
            </a:r>
            <a:br>
              <a:rPr lang="en-US" sz="1600" b="1" dirty="0" smtClean="0"/>
            </a:br>
            <a:r>
              <a:rPr lang="en-US" sz="1600" b="1" dirty="0" smtClean="0"/>
              <a:t>Driven by the Office of </a:t>
            </a:r>
            <a:r>
              <a:rPr lang="en-US" sz="1600" b="1" dirty="0" err="1" smtClean="0"/>
              <a:t>MaineCare</a:t>
            </a:r>
            <a:r>
              <a:rPr lang="en-US" sz="1600" b="1" dirty="0" smtClean="0"/>
              <a:t> Services</a:t>
            </a:r>
            <a:r>
              <a:rPr lang="en-US" sz="1600" dirty="0" smtClean="0"/>
              <a:t/>
            </a:r>
            <a:br>
              <a:rPr lang="en-US" sz="1600" dirty="0" smtClean="0"/>
            </a:b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08491156"/>
              </p:ext>
            </p:extLst>
          </p:nvPr>
        </p:nvGraphicFramePr>
        <p:xfrm>
          <a:off x="381000" y="1752600"/>
          <a:ext cx="8534400" cy="4419599"/>
        </p:xfrm>
        <a:graphic>
          <a:graphicData uri="http://schemas.openxmlformats.org/drawingml/2006/table">
            <a:tbl>
              <a:tblPr firstRow="1" bandRow="1">
                <a:tableStyleId>{5C22544A-7EE6-4342-B048-85BDC9FD1C3A}</a:tableStyleId>
              </a:tblPr>
              <a:tblGrid>
                <a:gridCol w="2844800"/>
                <a:gridCol w="948266"/>
                <a:gridCol w="4741334"/>
              </a:tblGrid>
              <a:tr h="383786">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353268">
                <a:tc gridSpan="3">
                  <a:txBody>
                    <a:bodyPr/>
                    <a:lstStyle/>
                    <a:p>
                      <a:pPr algn="l" fontAlgn="t"/>
                      <a:endParaRPr lang="en-US" sz="1200" b="1" i="0" u="none" strike="noStrike" dirty="0">
                        <a:effectLst/>
                        <a:latin typeface="Arial"/>
                      </a:endParaRPr>
                    </a:p>
                  </a:txBody>
                  <a:tcPr marL="0" marR="0" marT="0" marB="0"/>
                </a:tc>
                <a:tc hMerge="1">
                  <a:txBody>
                    <a:bodyPr/>
                    <a:lstStyle/>
                    <a:p>
                      <a:endParaRPr lang="en-US"/>
                    </a:p>
                  </a:txBody>
                  <a:tcPr>
                    <a:solidFill>
                      <a:srgbClr val="00B050"/>
                    </a:solidFill>
                  </a:tcPr>
                </a:tc>
                <a:tc hMerge="1">
                  <a:txBody>
                    <a:bodyPr/>
                    <a:lstStyle/>
                    <a:p>
                      <a:endParaRPr lang="en-US"/>
                    </a:p>
                  </a:txBody>
                  <a:tcPr/>
                </a:tc>
              </a:tr>
              <a:tr h="441892">
                <a:tc>
                  <a:txBody>
                    <a:bodyPr/>
                    <a:lstStyle/>
                    <a:p>
                      <a:pPr marL="0" marR="0">
                        <a:spcBef>
                          <a:spcPts val="0"/>
                        </a:spcBef>
                        <a:spcAft>
                          <a:spcPts val="0"/>
                        </a:spcAft>
                      </a:pPr>
                      <a:r>
                        <a:rPr lang="en-US" sz="1400" dirty="0" smtClean="0">
                          <a:effectLst/>
                          <a:latin typeface="Times New Roman"/>
                          <a:ea typeface="Times New Roman"/>
                        </a:rPr>
                        <a:t>Objective</a:t>
                      </a:r>
                      <a:r>
                        <a:rPr lang="en-US" sz="1400" baseline="0" dirty="0" smtClean="0">
                          <a:effectLst/>
                          <a:latin typeface="Times New Roman"/>
                          <a:ea typeface="Times New Roman"/>
                        </a:rPr>
                        <a:t> 1:  Implement </a:t>
                      </a:r>
                      <a:r>
                        <a:rPr lang="en-US" sz="1400" baseline="0" dirty="0" err="1" smtClean="0">
                          <a:effectLst/>
                          <a:latin typeface="Times New Roman"/>
                          <a:ea typeface="Times New Roman"/>
                        </a:rPr>
                        <a:t>MaineCare</a:t>
                      </a:r>
                      <a:r>
                        <a:rPr lang="en-US" sz="1400" baseline="0" dirty="0" smtClean="0">
                          <a:effectLst/>
                          <a:latin typeface="Times New Roman"/>
                          <a:ea typeface="Times New Roman"/>
                        </a:rPr>
                        <a:t> Accountable Communities Shared Savings ACO Initiative</a:t>
                      </a:r>
                      <a:endParaRPr lang="en-US" sz="1400" dirty="0">
                        <a:effectLst/>
                        <a:latin typeface="Times New Roman"/>
                        <a:ea typeface="Times New Roman"/>
                      </a:endParaRPr>
                    </a:p>
                  </a:txBody>
                  <a:tcPr marL="68580" marR="68580" marT="0" marB="0"/>
                </a:tc>
                <a:tc>
                  <a:txBody>
                    <a:bodyPr/>
                    <a:lstStyle/>
                    <a:p>
                      <a:pPr marL="0" marR="0">
                        <a:spcBef>
                          <a:spcPts val="0"/>
                        </a:spcBef>
                        <a:spcAft>
                          <a:spcPts val="0"/>
                        </a:spcAft>
                      </a:pPr>
                      <a:endParaRPr lang="en-US" sz="1000" dirty="0">
                        <a:effectLst/>
                        <a:latin typeface="Times New Roman"/>
                        <a:ea typeface="Times New Roman"/>
                      </a:endParaRPr>
                    </a:p>
                  </a:txBody>
                  <a:tcPr marL="68580" marR="68580" marT="0" marB="0">
                    <a:solidFill>
                      <a:srgbClr val="FF0000"/>
                    </a:solidFill>
                  </a:tcPr>
                </a:tc>
                <a:tc>
                  <a:txBody>
                    <a:bodyPr/>
                    <a:lstStyle/>
                    <a:p>
                      <a:pPr marL="0" marR="0">
                        <a:spcBef>
                          <a:spcPts val="0"/>
                        </a:spcBef>
                        <a:spcAft>
                          <a:spcPts val="0"/>
                        </a:spcAft>
                      </a:pPr>
                      <a:r>
                        <a:rPr lang="en-US" sz="1000" dirty="0" smtClean="0">
                          <a:effectLst/>
                          <a:latin typeface="Times New Roman"/>
                          <a:ea typeface="Times New Roman"/>
                        </a:rPr>
                        <a:t>The MaineCare </a:t>
                      </a:r>
                      <a:r>
                        <a:rPr lang="en-US" sz="1000" baseline="0" dirty="0" smtClean="0">
                          <a:effectLst/>
                          <a:latin typeface="Times New Roman"/>
                          <a:ea typeface="Times New Roman"/>
                        </a:rPr>
                        <a:t>Accountable Communities Initiative has experienced delays in attaining CMS approval on its savings methodology.  There have been additional challenges related to state </a:t>
                      </a:r>
                      <a:r>
                        <a:rPr lang="en-US" sz="1000" baseline="0" dirty="0" err="1" smtClean="0">
                          <a:effectLst/>
                          <a:latin typeface="Times New Roman"/>
                          <a:ea typeface="Times New Roman"/>
                        </a:rPr>
                        <a:t>rulesmaking</a:t>
                      </a:r>
                      <a:r>
                        <a:rPr lang="en-US" sz="1000" baseline="0" dirty="0" smtClean="0">
                          <a:effectLst/>
                          <a:latin typeface="Times New Roman"/>
                          <a:ea typeface="Times New Roman"/>
                        </a:rPr>
                        <a:t> and contracts that impact the time line . We are now predicting a start date of 5/1. The details of the issues have been fully disclosed to CMMI in our discussions with our P.O.</a:t>
                      </a:r>
                      <a:endParaRPr lang="en-US" sz="1000" dirty="0">
                        <a:effectLst/>
                        <a:latin typeface="Times New Roman"/>
                        <a:ea typeface="Times New Roman"/>
                      </a:endParaRPr>
                    </a:p>
                  </a:txBody>
                  <a:tcPr marL="68580" marR="68580" marT="0" marB="0"/>
                </a:tc>
              </a:tr>
              <a:tr h="604065">
                <a:tc>
                  <a:txBody>
                    <a:bodyPr/>
                    <a:lstStyle/>
                    <a:p>
                      <a:pPr marL="0" marR="0">
                        <a:spcBef>
                          <a:spcPts val="0"/>
                        </a:spcBef>
                        <a:spcAft>
                          <a:spcPts val="0"/>
                        </a:spcAft>
                      </a:pPr>
                      <a:r>
                        <a:rPr lang="en-US" sz="1400" dirty="0" smtClean="0">
                          <a:effectLst/>
                          <a:latin typeface="Times New Roman"/>
                          <a:ea typeface="Times New Roman"/>
                        </a:rPr>
                        <a:t>Objective 2:  Implement </a:t>
                      </a:r>
                      <a:r>
                        <a:rPr lang="en-US" sz="1400" dirty="0" err="1" smtClean="0">
                          <a:effectLst/>
                          <a:latin typeface="Times New Roman"/>
                          <a:ea typeface="Times New Roman"/>
                        </a:rPr>
                        <a:t>MaineCare</a:t>
                      </a:r>
                      <a:r>
                        <a:rPr lang="en-US" sz="1400" dirty="0" smtClean="0">
                          <a:effectLst/>
                          <a:latin typeface="Times New Roman"/>
                          <a:ea typeface="Times New Roman"/>
                        </a:rPr>
                        <a:t> Behavioral Health Homes Initiative</a:t>
                      </a:r>
                      <a:endParaRPr lang="en-US" sz="1400" dirty="0">
                        <a:effectLst/>
                        <a:latin typeface="Times New Roman"/>
                        <a:ea typeface="Times New Roman"/>
                      </a:endParaRPr>
                    </a:p>
                  </a:txBody>
                  <a:tcPr marL="68580" marR="68580" marT="0" marB="0"/>
                </a:tc>
                <a:tc>
                  <a:txBody>
                    <a:bodyPr/>
                    <a:lstStyle/>
                    <a:p>
                      <a:pPr marL="0" marR="0">
                        <a:spcBef>
                          <a:spcPts val="0"/>
                        </a:spcBef>
                        <a:spcAft>
                          <a:spcPts val="0"/>
                        </a:spcAft>
                      </a:pPr>
                      <a:endParaRPr lang="en-US" sz="1000" dirty="0">
                        <a:effectLst/>
                        <a:latin typeface="Times New Roman"/>
                        <a:ea typeface="Times New Roman"/>
                      </a:endParaRPr>
                    </a:p>
                  </a:txBody>
                  <a:tcPr marL="68580" marR="68580" marT="0" marB="0">
                    <a:solidFill>
                      <a:srgbClr val="FF0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a:ea typeface="Times New Roman"/>
                        </a:rPr>
                        <a:t>Additional challenges to approval of our draft SPA by the AG office along with questions of how our rates would impact providers of Behavioral health Homes delayed submission of the SPA and subsequent approval. We are on track to initiate the Behavioral health homes in Spring 2014, most likely 4/1. </a:t>
                      </a:r>
                    </a:p>
                    <a:p>
                      <a:pPr marL="0" marR="0">
                        <a:spcBef>
                          <a:spcPts val="0"/>
                        </a:spcBef>
                        <a:spcAft>
                          <a:spcPts val="0"/>
                        </a:spcAft>
                      </a:pPr>
                      <a:endParaRPr lang="en-US" sz="1000" dirty="0">
                        <a:effectLst/>
                        <a:latin typeface="Times New Roman"/>
                        <a:ea typeface="Times New Roman"/>
                      </a:endParaRPr>
                    </a:p>
                  </a:txBody>
                  <a:tcPr marL="68580" marR="68580" marT="0" marB="0"/>
                </a:tc>
              </a:tr>
              <a:tr h="1091746">
                <a:tc>
                  <a:txBody>
                    <a:bodyPr/>
                    <a:lstStyle/>
                    <a:p>
                      <a:pPr marL="0" marR="0">
                        <a:spcBef>
                          <a:spcPts val="0"/>
                        </a:spcBef>
                        <a:spcAft>
                          <a:spcPts val="0"/>
                        </a:spcAft>
                      </a:pPr>
                      <a:r>
                        <a:rPr lang="en-US" sz="1400" dirty="0" smtClean="0">
                          <a:effectLst/>
                          <a:latin typeface="Times New Roman"/>
                          <a:ea typeface="Times New Roman"/>
                        </a:rPr>
                        <a:t>Objective 3:  Develop and implement Physical Health Integration workforce development component to Mental Health Rehabilitation Technician/Community (MHRT/C) </a:t>
                      </a:r>
                      <a:endParaRPr lang="en-US" sz="1400" dirty="0">
                        <a:effectLst/>
                        <a:latin typeface="Times New Roman"/>
                        <a:ea typeface="Times New Roman"/>
                      </a:endParaRPr>
                    </a:p>
                  </a:txBody>
                  <a:tcPr marL="68580" marR="68580" marT="0" marB="0"/>
                </a:tc>
                <a:tc>
                  <a:txBody>
                    <a:bodyPr/>
                    <a:lstStyle/>
                    <a:p>
                      <a:pPr marL="0" marR="0">
                        <a:spcBef>
                          <a:spcPts val="0"/>
                        </a:spcBef>
                        <a:spcAft>
                          <a:spcPts val="0"/>
                        </a:spcAft>
                      </a:pPr>
                      <a:r>
                        <a:rPr lang="en-US" sz="1000" dirty="0" smtClean="0">
                          <a:effectLst/>
                          <a:latin typeface="Times New Roman"/>
                          <a:ea typeface="Times New Roman"/>
                        </a:rPr>
                        <a:t>N/A</a:t>
                      </a:r>
                      <a:endParaRPr lang="en-US" sz="1000" dirty="0">
                        <a:effectLst/>
                        <a:latin typeface="Times New Roman"/>
                        <a:ea typeface="Times New Roman"/>
                      </a:endParaRPr>
                    </a:p>
                  </a:txBody>
                  <a:tcPr marL="68580" marR="68580"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effectLst/>
                          <a:latin typeface="Times New Roman"/>
                          <a:ea typeface="Times New Roman"/>
                        </a:rPr>
                        <a:t>.</a:t>
                      </a:r>
                      <a:r>
                        <a:rPr lang="en-US" sz="1000" dirty="0" smtClean="0">
                          <a:effectLst/>
                          <a:latin typeface="Times New Roman"/>
                          <a:ea typeface="Times New Roman"/>
                        </a:rPr>
                        <a:t>Activity on objective 3 no scheduled to begin in 1</a:t>
                      </a:r>
                      <a:r>
                        <a:rPr lang="en-US" sz="1000" baseline="30000" dirty="0" smtClean="0">
                          <a:effectLst/>
                          <a:latin typeface="Times New Roman"/>
                          <a:ea typeface="Times New Roman"/>
                        </a:rPr>
                        <a:t>st</a:t>
                      </a:r>
                      <a:r>
                        <a:rPr lang="en-US" sz="1000" dirty="0" smtClean="0">
                          <a:effectLst/>
                          <a:latin typeface="Times New Roman"/>
                          <a:ea typeface="Times New Roman"/>
                        </a:rPr>
                        <a:t> Quarter</a:t>
                      </a:r>
                    </a:p>
                    <a:p>
                      <a:pPr marL="0" marR="0">
                        <a:spcBef>
                          <a:spcPts val="0"/>
                        </a:spcBef>
                        <a:spcAft>
                          <a:spcPts val="0"/>
                        </a:spcAft>
                      </a:pPr>
                      <a:endParaRPr lang="en-US" sz="1000" dirty="0">
                        <a:effectLst/>
                        <a:latin typeface="Times New Roman"/>
                        <a:ea typeface="Times New Roman"/>
                      </a:endParaRPr>
                    </a:p>
                  </a:txBody>
                  <a:tcPr marL="68580" marR="68580" marT="0" marB="0"/>
                </a:tc>
              </a:tr>
              <a:tr h="529289">
                <a:tc>
                  <a:txBody>
                    <a:bodyPr/>
                    <a:lstStyle/>
                    <a:p>
                      <a:pPr marL="0" marR="0">
                        <a:spcBef>
                          <a:spcPts val="0"/>
                        </a:spcBef>
                        <a:spcAft>
                          <a:spcPts val="0"/>
                        </a:spcAft>
                      </a:pPr>
                      <a:r>
                        <a:rPr lang="en-US" sz="1400" dirty="0" smtClean="0">
                          <a:effectLst/>
                          <a:latin typeface="Times New Roman"/>
                          <a:ea typeface="Times New Roman"/>
                        </a:rPr>
                        <a:t>Objective 4:  Provide training to Primary Care Practices on serving youth and adults with Autism Spectrum Disorder and Intellectual Disabilities.</a:t>
                      </a:r>
                      <a:endParaRPr lang="en-US" sz="1400" dirty="0">
                        <a:effectLst/>
                        <a:latin typeface="Times New Roman"/>
                        <a:ea typeface="Times New Roman"/>
                      </a:endParaRPr>
                    </a:p>
                  </a:txBody>
                  <a:tcPr marL="68580" marR="68580" marT="0" marB="0"/>
                </a:tc>
                <a:tc>
                  <a:txBody>
                    <a:bodyPr/>
                    <a:lstStyle/>
                    <a:p>
                      <a:pPr marL="0" marR="0">
                        <a:spcBef>
                          <a:spcPts val="0"/>
                        </a:spcBef>
                        <a:spcAft>
                          <a:spcPts val="0"/>
                        </a:spcAft>
                      </a:pPr>
                      <a:r>
                        <a:rPr lang="en-US" sz="1000" dirty="0" smtClean="0">
                          <a:effectLst/>
                          <a:latin typeface="Times New Roman"/>
                          <a:ea typeface="Times New Roman"/>
                        </a:rPr>
                        <a:t>N/A</a:t>
                      </a:r>
                      <a:endParaRPr lang="en-US" sz="1000" dirty="0">
                        <a:effectLst/>
                        <a:latin typeface="Times New Roman"/>
                        <a:ea typeface="Times New Roman"/>
                      </a:endParaRPr>
                    </a:p>
                  </a:txBody>
                  <a:tcPr marL="68580" marR="68580" marT="0" marB="0">
                    <a:noFill/>
                  </a:tcPr>
                </a:tc>
                <a:tc>
                  <a:txBody>
                    <a:bodyPr/>
                    <a:lstStyle/>
                    <a:p>
                      <a:pPr marL="0" marR="0">
                        <a:spcBef>
                          <a:spcPts val="0"/>
                        </a:spcBef>
                        <a:spcAft>
                          <a:spcPts val="0"/>
                        </a:spcAft>
                      </a:pPr>
                      <a:r>
                        <a:rPr lang="en-US" sz="1000" dirty="0" smtClean="0">
                          <a:effectLst/>
                          <a:latin typeface="Times New Roman"/>
                          <a:ea typeface="Times New Roman"/>
                        </a:rPr>
                        <a:t>Activity on objective 4 no scheduled to begin in 1</a:t>
                      </a:r>
                      <a:r>
                        <a:rPr lang="en-US" sz="1000" baseline="30000" dirty="0" smtClean="0">
                          <a:effectLst/>
                          <a:latin typeface="Times New Roman"/>
                          <a:ea typeface="Times New Roman"/>
                        </a:rPr>
                        <a:t>st</a:t>
                      </a:r>
                      <a:r>
                        <a:rPr lang="en-US" sz="1000" dirty="0" smtClean="0">
                          <a:effectLst/>
                          <a:latin typeface="Times New Roman"/>
                          <a:ea typeface="Times New Roman"/>
                        </a:rPr>
                        <a:t> Quarter</a:t>
                      </a:r>
                      <a:endParaRPr lang="en-US" sz="1000" dirty="0">
                        <a:effectLst/>
                        <a:latin typeface="Times New Roman"/>
                        <a:ea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3</a:t>
            </a:fld>
            <a:endParaRPr lang="en-US"/>
          </a:p>
        </p:txBody>
      </p:sp>
    </p:spTree>
    <p:extLst>
      <p:ext uri="{BB962C8B-B14F-4D97-AF65-F5344CB8AC3E}">
        <p14:creationId xmlns:p14="http://schemas.microsoft.com/office/powerpoint/2010/main" val="272735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en-US" sz="1400" b="1" dirty="0" smtClean="0"/>
              <a:t>SIM </a:t>
            </a:r>
            <a:r>
              <a:rPr lang="en-US" sz="1400" b="1" dirty="0" err="1" smtClean="0"/>
              <a:t>MaineCare</a:t>
            </a:r>
            <a:r>
              <a:rPr lang="en-US" sz="1400" b="1" dirty="0" smtClean="0"/>
              <a:t> Status</a:t>
            </a:r>
            <a:br>
              <a:rPr lang="en-US" sz="1400" b="1" dirty="0" smtClean="0"/>
            </a:br>
            <a:r>
              <a:rPr lang="en-US" sz="1400" b="1" dirty="0" smtClean="0"/>
              <a:t>Driven by the Office of </a:t>
            </a:r>
            <a:r>
              <a:rPr lang="en-US" sz="1400" b="1" dirty="0" err="1" smtClean="0"/>
              <a:t>MaineCare</a:t>
            </a:r>
            <a:r>
              <a:rPr lang="en-US" sz="1400" b="1" dirty="0" smtClean="0"/>
              <a:t> Services</a:t>
            </a:r>
            <a:br>
              <a:rPr lang="en-US" sz="1400" b="1" dirty="0" smtClean="0"/>
            </a:br>
            <a:r>
              <a:rPr lang="en-US" sz="1400" b="1" dirty="0" smtClean="0"/>
              <a:t>Outlook for FY 14 Quarter Two</a:t>
            </a:r>
            <a:r>
              <a:rPr lang="en-US" sz="1600" dirty="0" smtClean="0"/>
              <a:t/>
            </a:r>
            <a:br>
              <a:rPr lang="en-US" sz="1600" dirty="0" smtClean="0"/>
            </a:b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23992899"/>
              </p:ext>
            </p:extLst>
          </p:nvPr>
        </p:nvGraphicFramePr>
        <p:xfrm>
          <a:off x="457200" y="636668"/>
          <a:ext cx="8534400" cy="6217920"/>
        </p:xfrm>
        <a:graphic>
          <a:graphicData uri="http://schemas.openxmlformats.org/drawingml/2006/table">
            <a:tbl>
              <a:tblPr firstRow="1" bandRow="1">
                <a:tableStyleId>{5C22544A-7EE6-4342-B048-85BDC9FD1C3A}</a:tableStyleId>
              </a:tblPr>
              <a:tblGrid>
                <a:gridCol w="2844800"/>
                <a:gridCol w="948266"/>
                <a:gridCol w="4741334"/>
              </a:tblGrid>
              <a:tr h="383786">
                <a:tc>
                  <a:txBody>
                    <a:bodyPr/>
                    <a:lstStyle/>
                    <a:p>
                      <a:r>
                        <a:rPr lang="en-US" dirty="0" smtClean="0"/>
                        <a:t>Objective</a:t>
                      </a:r>
                      <a:endParaRPr lang="en-US" dirty="0"/>
                    </a:p>
                  </a:txBody>
                  <a:tcPr/>
                </a:tc>
                <a:tc>
                  <a:txBody>
                    <a:bodyPr/>
                    <a:lstStyle/>
                    <a:p>
                      <a:r>
                        <a:rPr lang="en-US" dirty="0" smtClean="0"/>
                        <a:t>Outlook</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Associated Narrative (include</a:t>
                      </a:r>
                      <a:r>
                        <a:rPr lang="en-US" baseline="0" dirty="0" smtClean="0"/>
                        <a:t> information on expected Milestones or Accountability Targets )</a:t>
                      </a:r>
                      <a:endParaRPr lang="en-US" dirty="0"/>
                    </a:p>
                  </a:txBody>
                  <a:tcPr/>
                </a:tc>
              </a:tr>
              <a:tr h="353268">
                <a:tc gridSpan="3">
                  <a:txBody>
                    <a:bodyPr/>
                    <a:lstStyle/>
                    <a:p>
                      <a:pPr algn="l" fontAlgn="t"/>
                      <a:endParaRPr lang="en-US" sz="1200" b="1" i="0" u="none" strike="noStrike" dirty="0">
                        <a:effectLst/>
                        <a:latin typeface="Arial"/>
                      </a:endParaRPr>
                    </a:p>
                  </a:txBody>
                  <a:tcPr marL="0" marR="0" marT="0" marB="0"/>
                </a:tc>
                <a:tc hMerge="1">
                  <a:txBody>
                    <a:bodyPr/>
                    <a:lstStyle/>
                    <a:p>
                      <a:endParaRPr lang="en-US"/>
                    </a:p>
                  </a:txBody>
                  <a:tcPr>
                    <a:solidFill>
                      <a:srgbClr val="00B050"/>
                    </a:solidFill>
                  </a:tcPr>
                </a:tc>
                <a:tc hMerge="1">
                  <a:txBody>
                    <a:bodyPr/>
                    <a:lstStyle/>
                    <a:p>
                      <a:endParaRPr lang="en-US"/>
                    </a:p>
                  </a:txBody>
                  <a:tcPr/>
                </a:tc>
              </a:tr>
              <a:tr h="2054652">
                <a:tc>
                  <a:txBody>
                    <a:bodyPr/>
                    <a:lstStyle/>
                    <a:p>
                      <a:pPr marL="0" marR="0">
                        <a:spcBef>
                          <a:spcPts val="0"/>
                        </a:spcBef>
                        <a:spcAft>
                          <a:spcPts val="0"/>
                        </a:spcAft>
                      </a:pPr>
                      <a:r>
                        <a:rPr lang="en-US" sz="1200" dirty="0" smtClean="0">
                          <a:effectLst/>
                          <a:latin typeface="Times New Roman"/>
                          <a:ea typeface="Times New Roman"/>
                        </a:rPr>
                        <a:t>Objective</a:t>
                      </a:r>
                      <a:r>
                        <a:rPr lang="en-US" sz="1200" baseline="0" dirty="0" smtClean="0">
                          <a:effectLst/>
                          <a:latin typeface="Times New Roman"/>
                          <a:ea typeface="Times New Roman"/>
                        </a:rPr>
                        <a:t> 1:  Implement </a:t>
                      </a:r>
                      <a:r>
                        <a:rPr lang="en-US" sz="1200" baseline="0" dirty="0" err="1" smtClean="0">
                          <a:effectLst/>
                          <a:latin typeface="Times New Roman"/>
                          <a:ea typeface="Times New Roman"/>
                        </a:rPr>
                        <a:t>MaineCare</a:t>
                      </a:r>
                      <a:r>
                        <a:rPr lang="en-US" sz="1200" baseline="0" dirty="0" smtClean="0">
                          <a:effectLst/>
                          <a:latin typeface="Times New Roman"/>
                          <a:ea typeface="Times New Roman"/>
                        </a:rPr>
                        <a:t> Accountable Communities Shared Savings ACO Initiative</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endParaRPr lang="en-US" sz="1000" dirty="0">
                        <a:effectLst/>
                        <a:latin typeface="Times New Roman"/>
                        <a:ea typeface="Times New Roman"/>
                      </a:endParaRPr>
                    </a:p>
                  </a:txBody>
                  <a:tcPr marL="68580" marR="68580" marT="0" marB="0">
                    <a:solidFill>
                      <a:srgbClr val="FFFF00"/>
                    </a:solidFill>
                  </a:tcPr>
                </a:tc>
                <a:tc>
                  <a:txBody>
                    <a:bodyPr/>
                    <a:lstStyle/>
                    <a:p>
                      <a:pPr marL="0" marR="0">
                        <a:spcBef>
                          <a:spcPts val="0"/>
                        </a:spcBef>
                        <a:spcAft>
                          <a:spcPts val="0"/>
                        </a:spcAft>
                      </a:pPr>
                      <a:r>
                        <a:rPr lang="en-US" sz="1000" dirty="0" smtClean="0">
                          <a:effectLst/>
                          <a:latin typeface="Times New Roman"/>
                          <a:ea typeface="Times New Roman"/>
                        </a:rPr>
                        <a:t>Our</a:t>
                      </a:r>
                      <a:r>
                        <a:rPr lang="en-US" sz="1000" baseline="0" dirty="0" smtClean="0">
                          <a:effectLst/>
                          <a:latin typeface="Times New Roman"/>
                          <a:ea typeface="Times New Roman"/>
                        </a:rPr>
                        <a:t> implementation date on this initiative has moved forward to begin on 5/1. Discussions with CMS and SPA development has progressed and we anticipate submitting a SPA in February . Accountable Communities have applied and we are applying our attribution methodology to define their populations. Our analytics between the MHMC, Molina, and Deloitte have been progressing and meeting goals. Policy and rule formation is a concern as the Attorney general’s Office is needing to better understand the conceptual and legal framework of this payment model, which is taking more time than we anticipated. The next quarter will be largely focused on the development of internal supports to the ACC’s to provide profiles of their populations and to assure that the analytic infrastructure supports the model fully. We expect to interact with CMS on any questions related to the SPA and anticipate that we have addressed the overall concerns to date. Lastly, the AG office remains the primary obstacle and we will work with them to finalize their rulemaking and develop contracts with the ACC’s.</a:t>
                      </a:r>
                      <a:endParaRPr lang="en-US" sz="1000" dirty="0">
                        <a:effectLst/>
                        <a:latin typeface="Times New Roman"/>
                        <a:ea typeface="Times New Roman"/>
                      </a:endParaRPr>
                    </a:p>
                  </a:txBody>
                  <a:tcPr marL="68580" marR="68580" marT="0" marB="0"/>
                </a:tc>
              </a:tr>
              <a:tr h="1524000">
                <a:tc>
                  <a:txBody>
                    <a:bodyPr/>
                    <a:lstStyle/>
                    <a:p>
                      <a:pPr marL="0" marR="0">
                        <a:spcBef>
                          <a:spcPts val="0"/>
                        </a:spcBef>
                        <a:spcAft>
                          <a:spcPts val="0"/>
                        </a:spcAft>
                      </a:pPr>
                      <a:r>
                        <a:rPr lang="en-US" sz="1200" dirty="0" smtClean="0">
                          <a:effectLst/>
                          <a:latin typeface="Times New Roman"/>
                          <a:ea typeface="Times New Roman"/>
                        </a:rPr>
                        <a:t>Objective 2:  Implement </a:t>
                      </a:r>
                      <a:r>
                        <a:rPr lang="en-US" sz="1200" dirty="0" err="1" smtClean="0">
                          <a:effectLst/>
                          <a:latin typeface="Times New Roman"/>
                          <a:ea typeface="Times New Roman"/>
                        </a:rPr>
                        <a:t>MaineCare</a:t>
                      </a:r>
                      <a:r>
                        <a:rPr lang="en-US" sz="1200" dirty="0" smtClean="0">
                          <a:effectLst/>
                          <a:latin typeface="Times New Roman"/>
                          <a:ea typeface="Times New Roman"/>
                        </a:rPr>
                        <a:t> Behavioral Health Homes Initiative</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endParaRPr lang="en-US" sz="1000" dirty="0">
                        <a:effectLst/>
                        <a:latin typeface="Times New Roman"/>
                        <a:ea typeface="Times New Roman"/>
                      </a:endParaRPr>
                    </a:p>
                  </a:txBody>
                  <a:tcPr marL="68580" marR="68580" marT="0" marB="0">
                    <a:solidFill>
                      <a:srgbClr val="FFFF00"/>
                    </a:solidFill>
                  </a:tcPr>
                </a:tc>
                <a:tc>
                  <a:txBody>
                    <a:bodyPr/>
                    <a:lstStyle/>
                    <a:p>
                      <a:pPr marL="0" marR="0">
                        <a:spcBef>
                          <a:spcPts val="0"/>
                        </a:spcBef>
                        <a:spcAft>
                          <a:spcPts val="0"/>
                        </a:spcAft>
                      </a:pPr>
                      <a:r>
                        <a:rPr lang="en-US" sz="1000" dirty="0" smtClean="0">
                          <a:effectLst/>
                          <a:latin typeface="Times New Roman"/>
                          <a:ea typeface="Times New Roman"/>
                        </a:rPr>
                        <a:t>Implementation of the BHH  initiative is now 4/1. The SPA has been submitted and we anticipate approval without delay. BHH</a:t>
                      </a:r>
                      <a:r>
                        <a:rPr lang="en-US" sz="1000" baseline="0" dirty="0" smtClean="0">
                          <a:effectLst/>
                          <a:latin typeface="Times New Roman"/>
                          <a:ea typeface="Times New Roman"/>
                        </a:rPr>
                        <a:t> practice selection has occurred and practices are being notified. Our technical vendors and university are setting up a portal to accept and display BHH related data and this will be ready for 4/1. internal systems within MaineCare are prepared to support the BHH initiative. Continued dialogue with providers to address concerns and assure coordination of effort. Engage with Quality counts to coordinate the support  of selected practices. BHH practice preparation is being initiated to provide a successful startup on 4/1, this involves internal identification of eligible members and their associated BHH’s.</a:t>
                      </a:r>
                      <a:endParaRPr lang="en-US" sz="1000" dirty="0">
                        <a:effectLst/>
                        <a:latin typeface="Times New Roman"/>
                        <a:ea typeface="Times New Roman"/>
                      </a:endParaRPr>
                    </a:p>
                  </a:txBody>
                  <a:tcPr marL="68580" marR="68580" marT="0" marB="0"/>
                </a:tc>
              </a:tr>
              <a:tr h="399379">
                <a:tc>
                  <a:txBody>
                    <a:bodyPr/>
                    <a:lstStyle/>
                    <a:p>
                      <a:pPr marL="0" marR="0">
                        <a:spcBef>
                          <a:spcPts val="0"/>
                        </a:spcBef>
                        <a:spcAft>
                          <a:spcPts val="0"/>
                        </a:spcAft>
                      </a:pPr>
                      <a:r>
                        <a:rPr lang="en-US" sz="1200" dirty="0" smtClean="0">
                          <a:effectLst/>
                          <a:latin typeface="Times New Roman"/>
                          <a:ea typeface="Times New Roman"/>
                        </a:rPr>
                        <a:t>Objective 3:  Develop and implement Physical Health Integration workforce development component to Mental Health Rehabilitation Technician/Community (MHRT/C) </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endParaRPr lang="en-US" sz="1000" dirty="0">
                        <a:effectLst/>
                        <a:latin typeface="Times New Roman"/>
                        <a:ea typeface="Times New Roman"/>
                      </a:endParaRPr>
                    </a:p>
                  </a:txBody>
                  <a:tcPr marL="68580" marR="68580" marT="0" marB="0">
                    <a:solidFill>
                      <a:srgbClr val="FFFF00"/>
                    </a:solidFill>
                  </a:tcPr>
                </a:tc>
                <a:tc>
                  <a:txBody>
                    <a:bodyPr/>
                    <a:lstStyle/>
                    <a:p>
                      <a:pPr marL="0" marR="0">
                        <a:spcBef>
                          <a:spcPts val="0"/>
                        </a:spcBef>
                        <a:spcAft>
                          <a:spcPts val="0"/>
                        </a:spcAft>
                      </a:pPr>
                      <a:r>
                        <a:rPr lang="en-US" sz="1000" dirty="0" smtClean="0">
                          <a:effectLst/>
                          <a:latin typeface="Times New Roman"/>
                          <a:ea typeface="Times New Roman"/>
                        </a:rPr>
                        <a:t>Contract development is being pursued by the manager of behavioral health Homes with </a:t>
                      </a:r>
                      <a:r>
                        <a:rPr lang="en-US" sz="1000" baseline="0" dirty="0" smtClean="0">
                          <a:effectLst/>
                          <a:latin typeface="Times New Roman"/>
                          <a:ea typeface="Times New Roman"/>
                        </a:rPr>
                        <a:t> staff at our behavioral health office , office of child and family services, and office of aging and disability services to select the appropriate vendor to supply these services,</a:t>
                      </a:r>
                      <a:endParaRPr lang="en-US" sz="1000" dirty="0">
                        <a:effectLst/>
                        <a:latin typeface="Times New Roman"/>
                        <a:ea typeface="Times New Roman"/>
                      </a:endParaRPr>
                    </a:p>
                  </a:txBody>
                  <a:tcPr marL="68580" marR="68580" marT="0" marB="0"/>
                </a:tc>
              </a:tr>
              <a:tr h="529289">
                <a:tc>
                  <a:txBody>
                    <a:bodyPr/>
                    <a:lstStyle/>
                    <a:p>
                      <a:pPr marL="0" marR="0">
                        <a:spcBef>
                          <a:spcPts val="0"/>
                        </a:spcBef>
                        <a:spcAft>
                          <a:spcPts val="0"/>
                        </a:spcAft>
                      </a:pPr>
                      <a:r>
                        <a:rPr lang="en-US" sz="1200" dirty="0" smtClean="0">
                          <a:effectLst/>
                          <a:latin typeface="Times New Roman"/>
                          <a:ea typeface="Times New Roman"/>
                        </a:rPr>
                        <a:t>Objective 4:  Provide training to Primary Care Practices on serving youth and adults with Autism Spectrum Disorder and Intellectual Disabilities.</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endParaRPr lang="en-US" sz="1000" dirty="0">
                        <a:effectLst/>
                        <a:latin typeface="Times New Roman"/>
                        <a:ea typeface="Times New Roman"/>
                      </a:endParaRPr>
                    </a:p>
                  </a:txBody>
                  <a:tcPr marL="68580" marR="68580" marT="0" marB="0">
                    <a:solidFill>
                      <a:srgbClr val="FFFF00"/>
                    </a:solidFill>
                  </a:tcPr>
                </a:tc>
                <a:tc>
                  <a:txBody>
                    <a:bodyPr/>
                    <a:lstStyle/>
                    <a:p>
                      <a:pPr marL="0" marR="0">
                        <a:spcBef>
                          <a:spcPts val="0"/>
                        </a:spcBef>
                        <a:spcAft>
                          <a:spcPts val="0"/>
                        </a:spcAft>
                      </a:pPr>
                      <a:r>
                        <a:rPr lang="en-US" sz="1000" dirty="0" smtClean="0">
                          <a:effectLst/>
                          <a:latin typeface="Times New Roman"/>
                          <a:ea typeface="Times New Roman"/>
                        </a:rPr>
                        <a:t>Contract development is being pursued by the manager of behavioral health Homes with </a:t>
                      </a:r>
                      <a:r>
                        <a:rPr lang="en-US" sz="1000" baseline="0" dirty="0" smtClean="0">
                          <a:effectLst/>
                          <a:latin typeface="Times New Roman"/>
                          <a:ea typeface="Times New Roman"/>
                        </a:rPr>
                        <a:t> staff at our behavioral health office , office of child and family services, and office of aging and disability services to select the appropriate vendor to supply these services,</a:t>
                      </a:r>
                      <a:endParaRPr lang="en-US" sz="1000" dirty="0">
                        <a:effectLst/>
                        <a:latin typeface="Times New Roman"/>
                        <a:ea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4</a:t>
            </a:fld>
            <a:endParaRPr lang="en-US"/>
          </a:p>
        </p:txBody>
      </p:sp>
    </p:spTree>
    <p:extLst>
      <p:ext uri="{BB962C8B-B14F-4D97-AF65-F5344CB8AC3E}">
        <p14:creationId xmlns:p14="http://schemas.microsoft.com/office/powerpoint/2010/main" val="3220140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1753</TotalTime>
  <Words>758</Words>
  <Application>Microsoft Macintosh PowerPoint</Application>
  <PresentationFormat>On-screen Show (4:3)</PresentationFormat>
  <Paragraphs>41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SIM MaineCare Quarterly Status Report</vt:lpstr>
      <vt:lpstr>SIM MaineCare Status Driven by the Office of MaineCare Services</vt:lpstr>
      <vt:lpstr>SIM MaineCare Status Driven by the Office of MaineCare Services </vt:lpstr>
      <vt:lpstr>SIM MaineCare Status Driven by the Office of MaineCare Services Outlook for FY 14 Quarter Two </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 Metric Development Approach</dc:title>
  <dc:creator>Chenard, Randal</dc:creator>
  <cp:lastModifiedBy>Trevor Putnoky</cp:lastModifiedBy>
  <cp:revision>64</cp:revision>
  <cp:lastPrinted>2014-01-30T20:28:12Z</cp:lastPrinted>
  <dcterms:created xsi:type="dcterms:W3CDTF">2013-12-10T19:14:19Z</dcterms:created>
  <dcterms:modified xsi:type="dcterms:W3CDTF">2014-02-25T14:15:33Z</dcterms:modified>
</cp:coreProperties>
</file>